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302" r:id="rId3"/>
    <p:sldId id="311" r:id="rId4"/>
    <p:sldId id="500" r:id="rId5"/>
    <p:sldId id="501" r:id="rId6"/>
    <p:sldId id="459" r:id="rId7"/>
    <p:sldId id="516" r:id="rId8"/>
    <p:sldId id="457" r:id="rId9"/>
    <p:sldId id="517" r:id="rId10"/>
    <p:sldId id="518" r:id="rId11"/>
    <p:sldId id="519" r:id="rId12"/>
    <p:sldId id="505" r:id="rId13"/>
    <p:sldId id="520" r:id="rId14"/>
    <p:sldId id="524" r:id="rId15"/>
    <p:sldId id="525" r:id="rId16"/>
    <p:sldId id="522" r:id="rId17"/>
    <p:sldId id="451" r:id="rId18"/>
    <p:sldId id="469" r:id="rId19"/>
    <p:sldId id="521" r:id="rId20"/>
    <p:sldId id="489" r:id="rId21"/>
    <p:sldId id="494" r:id="rId22"/>
    <p:sldId id="523" r:id="rId23"/>
    <p:sldId id="344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101" d="100"/>
          <a:sy n="101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05.12.2020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Графы – 4. Введение в потоки.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Теорема Форда-</a:t>
            </a:r>
            <a:r>
              <a:rPr lang="ru-RU" dirty="0" err="1"/>
              <a:t>Фалкерсона</a:t>
            </a:r>
            <a:r>
              <a:rPr lang="en-US" dirty="0"/>
              <a:t> (2 ⇨ 3)</a:t>
            </a:r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 остаточной сети нет пути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Обозначим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|"/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в остаточной сети есть путь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\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Оба множества непустые, s лежит в S, t лежит в 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Ребра, пересекающие разрез, насыщены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 = |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11739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Теорема Форда-</a:t>
            </a:r>
            <a:r>
              <a:rPr lang="ru-RU" dirty="0" err="1"/>
              <a:t>Фалкерсона</a:t>
            </a:r>
            <a:r>
              <a:rPr lang="en-US" dirty="0"/>
              <a:t> (3 ⇨ 1)</a:t>
            </a:r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Любой разрез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ru-RU" sz="2400" dirty="0"/>
                  <a:t> любого потока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Но мы имеем пару из потока и разреза, что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Значит, поток максимален, а разрез минимален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37427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:r>
                  <a:rPr lang="ru-RU" sz="2400" dirty="0">
                    <a:latin typeface="Proxima Nova Regular"/>
                  </a:rPr>
                  <a:t>начальный поток, будем его увеличивать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Proxima Nova Regular"/>
                  </a:rPr>
                  <a:t>-</a:t>
                </a:r>
                <a:r>
                  <a:rPr lang="ru-RU" sz="2400" dirty="0">
                    <a:latin typeface="Proxima Nova Regular"/>
                  </a:rPr>
                  <a:t>й шаг цикла: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Случай 1: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в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dirty="0"/>
                  <a:t> существует дополняющий путь из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2400" dirty="0"/>
                  <a:t>, найдем при помощи обхода в глубину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минимальная пропускная способность на этом пути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Тогда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а также на всех ребрах пути обновим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/>
                  <a:t>, чтобы неявно получить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Случай 2: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Иначе по теореме нашли максимальный поток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 b="-12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17261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Оценим время работы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Недетерменированно</a:t>
                </a:r>
                <a:r>
                  <a:rPr lang="ru-RU" sz="2400" dirty="0"/>
                  <a:t> ищем дополняющий путь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Проиграем на «перечеркнутом ромбике»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Время работы будет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|×(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891270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Пока есть путь, пушим поток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endParaRPr lang="ru-RU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used.assign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 0)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pushFlow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(s, t, INF, g, used)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delta &gt; 0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delta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884340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</a:t>
            </a:r>
            <a:r>
              <a:rPr lang="en-US" sz="2400" dirty="0" err="1"/>
              <a:t>ushFlow</a:t>
            </a:r>
            <a:r>
              <a:rPr lang="en-US" sz="2400" dirty="0"/>
              <a:t> </a:t>
            </a:r>
            <a:r>
              <a:rPr lang="ru-RU" sz="2400" dirty="0"/>
              <a:t>по факту обычный </a:t>
            </a:r>
            <a:r>
              <a:rPr lang="en-US" sz="2400" dirty="0"/>
              <a:t>DFS </a:t>
            </a:r>
            <a:r>
              <a:rPr lang="ru-RU" sz="2400" dirty="0"/>
              <a:t>с обновлением значений </a:t>
            </a:r>
            <a:r>
              <a:rPr lang="en-US" sz="2400" dirty="0"/>
              <a:t>f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t, 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g, used)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used[v] = 1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t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curFlow</a:t>
            </a:r>
            <a:endParaRPr lang="en-US" sz="14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  <a:endParaRPr lang="en-US" sz="14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used[u]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 c(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min(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f(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delta = 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t, 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nextFlow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g, used)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delta &gt; 0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+= delta, f(</a:t>
            </a:r>
            <a:r>
              <a:rPr lang="en-US" sz="1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-= delta 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delta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107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найти минимальный разрез?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 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в остаточной сети есть путь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\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Еще довольно популярная задача, поиск числа непересекающихся путей из </a:t>
                </a:r>
                <a:r>
                  <a:rPr lang="en-US" sz="2400" dirty="0"/>
                  <a:t>s </a:t>
                </a:r>
                <a:r>
                  <a:rPr lang="ru-RU" sz="2400" dirty="0"/>
                  <a:t>в </a:t>
                </a:r>
                <a:r>
                  <a:rPr lang="en-US" sz="2400" dirty="0"/>
                  <a:t>t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5526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Эдмондса</a:t>
            </a:r>
            <a:r>
              <a:rPr lang="ru-RU" dirty="0"/>
              <a:t>-Карпа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1C1661B-67F1-46C2-9748-E016FDBA1F0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904081"/>
            <a:ext cx="2857500" cy="5076825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Эдмондса</a:t>
            </a:r>
            <a:r>
              <a:rPr lang="ru-RU" dirty="0"/>
              <a:t>-Карпа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Раньше дополняющий путь искали обходом в глубину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 что если использовать поиск в ширину?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На самом деле теперь мы будем выбирать дополняющий путь минимальный по количеству ребер и это приведет к успеху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Эдмондса</a:t>
            </a:r>
            <a:r>
              <a:rPr lang="ru-RU" dirty="0"/>
              <a:t>-Карпа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Назовем ребро «критическим», если оно полностью насытилось в результате добавления пути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Каждое ребро будем критическим не больше, чем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400" dirty="0">
                    <a:latin typeface="Proxima Nova Regular"/>
                  </a:rPr>
                  <a:t> раз</a:t>
                </a:r>
                <a:endParaRPr lang="en-US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Расстояние до вершины не уменьшается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Расстояние до вершины не может быть больше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|−1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Следовательно, найдем не больше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𝑉𝐸</m:t>
                    </m:r>
                  </m:oMath>
                </a14:m>
                <a:r>
                  <a:rPr lang="ru-RU" sz="2400" dirty="0">
                    <a:latin typeface="Proxima Nova Regular"/>
                  </a:rPr>
                  <a:t> путей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Время работы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×(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 =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62807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поиске максимального потока</a:t>
            </a:r>
          </a:p>
        </p:txBody>
      </p:sp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8DF097-4539-42E0-8EC9-6A8B66C7EAC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56494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Масштабирование потока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CBCA8F-AB61-48BC-A15D-ACCEE0BB825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"/>
          <a:stretch/>
        </p:blipFill>
        <p:spPr>
          <a:xfrm>
            <a:off x="1143000" y="1775619"/>
            <a:ext cx="3810000" cy="3133732"/>
          </a:xfrm>
        </p:spPr>
      </p:pic>
    </p:spTree>
    <p:extLst>
      <p:ext uri="{BB962C8B-B14F-4D97-AF65-F5344CB8AC3E}">
        <p14:creationId xmlns:p14="http://schemas.microsoft.com/office/powerpoint/2010/main" val="29356970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Масштабирование потока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Лайфхак, который можно применить к любому алгоритму поиска потока, даже к тем, что мы не проходили!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Сделаем ограничение на проталкиваемый поток снизу</a:t>
                </a:r>
                <a:r>
                  <a:rPr lang="en-US" sz="2400" b="0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1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6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Масштабирование потока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Будем использовать только ребра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={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func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…,4, 2, 1}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|+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u-RU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2400" dirty="0"/>
                  <a:t>, где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поток при масштабе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ru-RU" sz="2400" b="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 ребра через минимальный разрез в остаточной сети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и суммарно их не</a:t>
                </a:r>
                <a:r>
                  <a:rPr lang="en-US" sz="2400" dirty="0"/>
                  <a:t> </a:t>
                </a:r>
                <a:r>
                  <a:rPr lang="ru-RU" sz="2400" dirty="0"/>
                  <a:t>больше </a:t>
                </a:r>
                <a:r>
                  <a:rPr lang="en-US" sz="2400" dirty="0"/>
                  <a:t>E</a:t>
                </a:r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Суммарное количество увеличивающих путей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err="1">
                        <a:latin typeface="Cambria Math" panose="02040503050406030204" pitchFamily="18" charset="0"/>
                      </a:rPr>
                      <m:t>𝐸</m:t>
                    </m:r>
                    <m:func>
                      <m:funcPr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2400" i="0" dirty="0" err="1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func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Дополняющий путь не меньше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400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ru-RU" sz="2400" b="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/>
                  <a:t>Значит дополняющих путей не больше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Таким образом сложность можно сократить до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func>
                    <m:r>
                      <a:rPr lang="ru-RU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3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430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определения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Дан ориентированный граф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«исток»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«сток»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 −</m:t>
                    </m:r>
                  </m:oMath>
                </a14:m>
                <a:r>
                  <a:rPr lang="ru-RU" sz="2400" dirty="0"/>
                  <a:t> пропускная способность ребра из </a:t>
                </a:r>
                <a:r>
                  <a:rPr lang="en-US" sz="2400" dirty="0"/>
                  <a:t>u </a:t>
                </a:r>
                <a:r>
                  <a:rPr lang="ru-RU" sz="2400" dirty="0"/>
                  <a:t>в </a:t>
                </a:r>
                <a:r>
                  <a:rPr lang="en-US" sz="2400" dirty="0"/>
                  <a:t>v 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ребра нет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нет петель и кратных ребер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Четверка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−</m:t>
                    </m:r>
                  </m:oMath>
                </a14:m>
                <a:r>
                  <a:rPr lang="ru-RU" sz="2400" dirty="0"/>
                  <a:t> сеть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Что же такое поток?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Поток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Поток: функция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Свойства: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Непревышение</a:t>
                </a:r>
                <a:r>
                  <a:rPr lang="ru-RU" sz="2400" dirty="0"/>
                  <a:t> пропускных способностей: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Антисимметричность: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«Закон сохранения жижи»: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_)</m:t>
                        </m:r>
                      </m:e>
                    </m:nary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для всех </a:t>
                </a:r>
                <a:r>
                  <a:rPr lang="en-US" sz="2400" dirty="0"/>
                  <a:t>u, </a:t>
                </a:r>
                <a:r>
                  <a:rPr lang="ru-RU" sz="2400" dirty="0"/>
                  <a:t>кроме </a:t>
                </a:r>
                <a:r>
                  <a:rPr lang="en-US" sz="2400" dirty="0"/>
                  <a:t>s </a:t>
                </a:r>
                <a:r>
                  <a:rPr lang="ru-RU" sz="2400" dirty="0"/>
                  <a:t>и </a:t>
                </a:r>
                <a:r>
                  <a:rPr lang="en-US" sz="2400" dirty="0"/>
                  <a:t>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_)</m:t>
                        </m:r>
                      </m:e>
                    </m:nary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(_,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«величина потока»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всякий случай уточним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Научимся искать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ax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365" t="-2308" b="-2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594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Минимальный разрез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Разрез разбиение </a:t>
                </a:r>
                <a:r>
                  <a:rPr lang="en-US" sz="2400" dirty="0"/>
                  <a:t>V </a:t>
                </a:r>
                <a:r>
                  <a:rPr lang="ru-RU" sz="2400" dirty="0"/>
                  <a:t>на два множества </a:t>
                </a:r>
                <a:r>
                  <a:rPr lang="en-US" sz="2400" dirty="0"/>
                  <a:t>S </a:t>
                </a:r>
                <a:r>
                  <a:rPr lang="ru-RU" sz="2400" dirty="0"/>
                  <a:t>и </a:t>
                </a:r>
                <a:r>
                  <a:rPr lang="en-US" sz="2400" dirty="0"/>
                  <a:t>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V = S + 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Рассмотрим такой разрез, что: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Стоимость разреза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Заодно научимся искать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06744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B30B38-DE66-41D1-B013-B11CC868BFF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13681"/>
            <a:ext cx="3876675" cy="3857625"/>
          </a:xfrm>
        </p:spPr>
      </p:pic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Новое определение: </a:t>
                </a:r>
                <a:r>
                  <a:rPr lang="ru-RU" sz="2400" i="1" dirty="0"/>
                  <a:t>остаточная сеть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/>
                  <a:t> назовем его насыщенным и его нет 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При этом добавляются новые ребра, 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8514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Теорема Форда-</a:t>
            </a:r>
            <a:r>
              <a:rPr lang="ru-RU" dirty="0" err="1"/>
              <a:t>Фалкерсона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Следующие три утверждения эквивалентны: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400" dirty="0"/>
                  <a:t> максимальный поток в сети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 остаточной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sz="2400" dirty="0"/>
                  <a:t> нет пути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Существует разрез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/>
                  <a:t>, что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| =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Теорема Форда-</a:t>
            </a:r>
            <a:r>
              <a:rPr lang="ru-RU" dirty="0" err="1"/>
              <a:t>Фалкерсона</a:t>
            </a:r>
            <a:r>
              <a:rPr lang="en-US" dirty="0"/>
              <a:t> (1 ⇨ 2)</a:t>
            </a:r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Докажем от противного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в остаточной сети существует путь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Тогда его можно добавить к потоку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 свойства сохранятся, величина больше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84029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18384</TotalTime>
  <Words>1007</Words>
  <Application>Microsoft Office PowerPoint</Application>
  <PresentationFormat>Широкоэкранный</PresentationFormat>
  <Paragraphs>150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348</cp:revision>
  <dcterms:created xsi:type="dcterms:W3CDTF">2020-02-21T22:57:25Z</dcterms:created>
  <dcterms:modified xsi:type="dcterms:W3CDTF">2020-12-08T08:49:43Z</dcterms:modified>
</cp:coreProperties>
</file>